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20D56-F126-4D27-9C21-2B508A4B1274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1505C-EEDF-42FE-882C-9807EAE3C0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287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1505C-EEDF-42FE-882C-9807EAE3C030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2311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41B268C-6BD8-481D-A930-D8C6C8EFB8E5}" type="datetimeFigureOut">
              <a:rPr lang="el-GR" smtClean="0"/>
              <a:t>16/2/2022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D2D32A0-A26B-465F-BC6F-99827906D9B3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10" Type="http://schemas.openxmlformats.org/officeDocument/2006/relationships/image" Target="../media/image12.png"/><Relationship Id="rId19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Relationship Id="rId22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949029" y="-379565"/>
            <a:ext cx="5245942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2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800" b="1" i="1" dirty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Παίζουμε με τις λέξεις</a:t>
            </a:r>
            <a:r>
              <a:rPr lang="" altLang="el-GR" sz="2800" b="1" i="1" dirty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  <a:r>
              <a:rPr lang="el-GR" altLang="el-GR" sz="2800" b="1" i="1" dirty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</a:t>
            </a:r>
            <a:r>
              <a:rPr lang="" altLang="el-GR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altLang="el-GR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Ελάτε να φτιάξουμε                           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την ακροστιχίδα της λέξης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2800" b="1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«Χειμώνας»</a:t>
            </a:r>
            <a:endParaRPr kumimoji="0" lang="el-GR" altLang="el-GR" sz="2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00600" y="1805648"/>
            <a:ext cx="3468362" cy="48005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Θυμάσαι τι είναι η </a:t>
            </a:r>
            <a:r>
              <a:rPr lang="el-GR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ακροστιχίδα</a:t>
            </a:r>
            <a:r>
              <a:rPr lang="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λέξη είναι γραμμένη κατακόρυφα.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Γράψε κι εσύ σ’ένα χαρτί τη λέξη (όπως στο παράδειγμα)</a:t>
            </a:r>
            <a:r>
              <a:rPr lang="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κάθε γράμμα της λέξης είναι το αρχικό γράμμα μιας καινούργιας λέξης.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Ονόμασε το κάθε γράμμα.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Ζωγράφισε δίπλα από κάθε γράμμα κάτι που αρχίζει με το γράμμα αυτό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π.χ</a:t>
            </a:r>
            <a:r>
              <a:rPr lang="el-G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l-GR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endParaRPr lang="el-G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2124075"/>
            <a:ext cx="3657600" cy="4733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4000" dirty="0">
                <a:solidFill>
                  <a:schemeClr val="tx1"/>
                </a:solidFill>
              </a:rPr>
              <a:t>Χ</a:t>
            </a:r>
          </a:p>
          <a:p>
            <a:r>
              <a:rPr lang="el-GR" sz="4000" dirty="0">
                <a:solidFill>
                  <a:schemeClr val="tx1"/>
                </a:solidFill>
              </a:rPr>
              <a:t>Ε</a:t>
            </a:r>
            <a:endParaRPr lang="en-US" sz="4000" dirty="0">
              <a:solidFill>
                <a:schemeClr val="tx1"/>
              </a:solidFill>
            </a:endParaRPr>
          </a:p>
          <a:p>
            <a:r>
              <a:rPr lang="el-GR" sz="4000" dirty="0">
                <a:solidFill>
                  <a:schemeClr val="tx1"/>
                </a:solidFill>
              </a:rPr>
              <a:t>Ι</a:t>
            </a:r>
          </a:p>
          <a:p>
            <a:r>
              <a:rPr lang="el-GR" sz="4000" dirty="0">
                <a:solidFill>
                  <a:schemeClr val="tx1"/>
                </a:solidFill>
              </a:rPr>
              <a:t>Μ</a:t>
            </a:r>
          </a:p>
          <a:p>
            <a:r>
              <a:rPr lang="el-GR" sz="4000" dirty="0">
                <a:solidFill>
                  <a:schemeClr val="tx1"/>
                </a:solidFill>
              </a:rPr>
              <a:t>Ω</a:t>
            </a:r>
          </a:p>
          <a:p>
            <a:r>
              <a:rPr lang="el-GR" sz="4000" dirty="0">
                <a:solidFill>
                  <a:schemeClr val="tx1"/>
                </a:solidFill>
              </a:rPr>
              <a:t>Ν</a:t>
            </a:r>
          </a:p>
          <a:p>
            <a:r>
              <a:rPr lang="el-GR" sz="4000" dirty="0">
                <a:solidFill>
                  <a:schemeClr val="tx1"/>
                </a:solidFill>
              </a:rPr>
              <a:t>Α</a:t>
            </a:r>
          </a:p>
          <a:p>
            <a:r>
              <a:rPr lang="el-GR" sz="4000" dirty="0">
                <a:solidFill>
                  <a:schemeClr val="tx1"/>
                </a:solidFill>
              </a:rPr>
              <a:t>Σ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326942" y="2362200"/>
            <a:ext cx="53340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336467" y="2895600"/>
            <a:ext cx="53340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352550" y="4205947"/>
            <a:ext cx="53340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326942" y="4800600"/>
            <a:ext cx="53340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336467" y="5386746"/>
            <a:ext cx="53340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326942" y="5938245"/>
            <a:ext cx="53340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283377" y="6575017"/>
            <a:ext cx="53340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77" y="223536"/>
            <a:ext cx="2312695" cy="167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Χαριτωμένα κινούμενα σχέδια ελαφιών Διανυσματική απεικόνιση - εικονογραφία  από wildlife, arroyos: 33230469">
            <a:extLst>
              <a:ext uri="{FF2B5EF4-FFF2-40B4-BE49-F238E27FC236}">
                <a16:creationId xmlns:a16="http://schemas.microsoft.com/office/drawing/2014/main" id="{BC6E65D5-95C4-4AFE-81D8-985C92A88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628" y="5402517"/>
            <a:ext cx="618685" cy="79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4593E1-A96F-4064-AAAA-789EFB44C5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0979" y="5663901"/>
            <a:ext cx="676715" cy="274344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D087B28-38D9-4101-9C9A-D8B408990D82}"/>
              </a:ext>
            </a:extLst>
          </p:cNvPr>
          <p:cNvCxnSpPr/>
          <p:nvPr/>
        </p:nvCxnSpPr>
        <p:spPr>
          <a:xfrm>
            <a:off x="1352550" y="3581400"/>
            <a:ext cx="53340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95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806474" cy="806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1295400" y="28575"/>
            <a:ext cx="1325449" cy="685800"/>
          </a:xfrm>
          <a:prstGeom prst="wedgeEllipseCallout">
            <a:avLst>
              <a:gd name="adj1" fmla="val -64965"/>
              <a:gd name="adj2" fmla="val 136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Μπράβο</a:t>
            </a:r>
            <a:r>
              <a:rPr lang="" sz="1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</a:p>
          <a:p>
            <a:pPr algn="ctr"/>
            <a:r>
              <a:rPr lang="el-GR" sz="1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Τα πας περίφημα!!!</a:t>
            </a:r>
          </a:p>
        </p:txBody>
      </p:sp>
      <p:sp>
        <p:nvSpPr>
          <p:cNvPr id="7" name="Oval 6"/>
          <p:cNvSpPr/>
          <p:nvPr/>
        </p:nvSpPr>
        <p:spPr>
          <a:xfrm>
            <a:off x="103559" y="990600"/>
            <a:ext cx="2639640" cy="5569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Να το δυσκολέψουμε λίγο το παιχνίδι μας</a:t>
            </a:r>
            <a:r>
              <a:rPr lang="" sz="1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1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l-GR" sz="1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756528" y="160918"/>
            <a:ext cx="6387472" cy="6590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Μπορείς να συμπληρώσεις τις λέξεις;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Παρακάλεσε κάποιον μεγάλο να σου διαβάσει μια-μια τις ερωτήσεις.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Βρες τη σωστή απάντηση και συμπλήρωσε την ακροστιχίδα.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Θα βρεις </a:t>
            </a:r>
            <a:r>
              <a:rPr lang="el-GR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τις λέξεις,  </a:t>
            </a:r>
            <a:r>
              <a:rPr lang="el-G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όταν απαντήσεις σε όλες τις ερωτήσεις.</a:t>
            </a:r>
          </a:p>
          <a:p>
            <a:endParaRPr lang="el-GR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Ερωτήσεις: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ντύνει άσπρα τα βουνά</a:t>
            </a:r>
            <a:r>
              <a:rPr lang="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11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δέντρο στολίζουμε τα Χριστούγεννα</a:t>
            </a:r>
            <a:r>
              <a:rPr lang="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11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Ποιος γιορτάζει στις 7   Ιανουαρίου</a:t>
            </a:r>
            <a:r>
              <a:rPr lang="" sz="11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endParaRPr lang="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φοράμε στα πόδια μας τον χειμώνα</a:t>
            </a:r>
            <a:r>
              <a:rPr lang="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11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μας δείχνει το ρολόι</a:t>
            </a:r>
            <a:r>
              <a:rPr lang="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11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γίνεται ο πάγος όταν λιώνει</a:t>
            </a:r>
            <a:r>
              <a:rPr lang="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11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Ποια εποχή έρχεται μετά τον χειμώνα</a:t>
            </a:r>
            <a:r>
              <a:rPr lang="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11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ανάβουμε για να ζεσταθούμε</a:t>
            </a:r>
            <a:r>
              <a:rPr lang="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11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2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2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12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2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l-GR" sz="1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99847" y="1438065"/>
            <a:ext cx="1048614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50" y="1524000"/>
            <a:ext cx="465999" cy="37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585" y="1548779"/>
            <a:ext cx="664880" cy="388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6234872" y="1423318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Rectangle 39"/>
          <p:cNvSpPr/>
          <p:nvPr/>
        </p:nvSpPr>
        <p:spPr>
          <a:xfrm>
            <a:off x="7413872" y="1388801"/>
            <a:ext cx="1095773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4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77225" y="1471283"/>
            <a:ext cx="308594" cy="42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6564440" y="1637211"/>
            <a:ext cx="726282" cy="184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χαλί</a:t>
            </a:r>
          </a:p>
        </p:txBody>
      </p:sp>
      <p:pic>
        <p:nvPicPr>
          <p:cNvPr id="43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12" y="1503090"/>
            <a:ext cx="282708" cy="299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7867657" y="1621313"/>
            <a:ext cx="714772" cy="1834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χέρι</a:t>
            </a:r>
          </a:p>
        </p:txBody>
      </p:sp>
      <p:sp>
        <p:nvSpPr>
          <p:cNvPr id="50" name="Rectangle 49"/>
          <p:cNvSpPr/>
          <p:nvPr/>
        </p:nvSpPr>
        <p:spPr>
          <a:xfrm>
            <a:off x="8082229" y="2101413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b="1" dirty="0">
                <a:latin typeface="Arial" panose="020B0604020202020204" pitchFamily="34" charset="0"/>
                <a:cs typeface="Arial" panose="020B0604020202020204" pitchFamily="34" charset="0"/>
              </a:rPr>
              <a:t>ΈΛΑΤ</a:t>
            </a:r>
          </a:p>
          <a:p>
            <a:pPr algn="ctr"/>
            <a:r>
              <a:rPr lang="el-GR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έλατο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661086" y="2819400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Ηρακλής</a:t>
            </a:r>
            <a:r>
              <a:rPr lang="el-GR" dirty="0"/>
              <a:t>Λ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752740" y="2819400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Ιωάννης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825933" y="3452812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μαντίλι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923814" y="3443287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μπότες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408887" y="4781550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νιφάδα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661720" y="4781550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νερό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538114" y="4781550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νύχτα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777025" y="5447236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καλοκαίρι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937356" y="5447236"/>
            <a:ext cx="1024402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φθινόπωρο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009445" y="5447236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άνοιξη</a:t>
            </a:r>
          </a:p>
        </p:txBody>
      </p:sp>
      <p:sp>
        <p:nvSpPr>
          <p:cNvPr id="80" name="Rectangle 79"/>
          <p:cNvSpPr/>
          <p:nvPr/>
        </p:nvSpPr>
        <p:spPr>
          <a:xfrm>
            <a:off x="5378596" y="6133986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σόμπα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585819" y="6112922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σωλήνας</a:t>
            </a:r>
          </a:p>
        </p:txBody>
      </p:sp>
      <p:sp>
        <p:nvSpPr>
          <p:cNvPr id="82" name="Rectangle 81"/>
          <p:cNvSpPr/>
          <p:nvPr/>
        </p:nvSpPr>
        <p:spPr>
          <a:xfrm>
            <a:off x="7753140" y="6112922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σίδερο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825933" y="2103751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b="1" dirty="0">
                <a:latin typeface="Arial" panose="020B0604020202020204" pitchFamily="34" charset="0"/>
                <a:cs typeface="Arial" panose="020B0604020202020204" pitchFamily="34" charset="0"/>
              </a:rPr>
              <a:t>ΈΛΑΤ</a:t>
            </a:r>
          </a:p>
          <a:p>
            <a:pPr algn="ctr"/>
            <a:r>
              <a:rPr lang="el-GR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ελιά</a:t>
            </a:r>
          </a:p>
        </p:txBody>
      </p:sp>
      <p:sp>
        <p:nvSpPr>
          <p:cNvPr id="84" name="Rectangle 83"/>
          <p:cNvSpPr/>
          <p:nvPr/>
        </p:nvSpPr>
        <p:spPr>
          <a:xfrm>
            <a:off x="6961358" y="2101413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100" b="1" dirty="0">
                <a:latin typeface="Arial" panose="020B0604020202020204" pitchFamily="34" charset="0"/>
                <a:cs typeface="Arial" panose="020B0604020202020204" pitchFamily="34" charset="0"/>
              </a:rPr>
              <a:t>ΈΛΑΤ</a:t>
            </a:r>
          </a:p>
          <a:p>
            <a:pPr algn="ctr"/>
            <a:r>
              <a:rPr lang="el-GR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ιτιά</a:t>
            </a:r>
          </a:p>
        </p:txBody>
      </p:sp>
      <p:sp>
        <p:nvSpPr>
          <p:cNvPr id="85" name="Rectangle 84"/>
          <p:cNvSpPr/>
          <p:nvPr/>
        </p:nvSpPr>
        <p:spPr>
          <a:xfrm>
            <a:off x="7881421" y="2819400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Ιφιγένεια</a:t>
            </a:r>
          </a:p>
        </p:txBody>
      </p:sp>
      <p:sp>
        <p:nvSpPr>
          <p:cNvPr id="86" name="Rectangle 85"/>
          <p:cNvSpPr/>
          <p:nvPr/>
        </p:nvSpPr>
        <p:spPr>
          <a:xfrm>
            <a:off x="8009445" y="3443287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μαγιό</a:t>
            </a:r>
          </a:p>
        </p:txBody>
      </p:sp>
      <p:sp>
        <p:nvSpPr>
          <p:cNvPr id="87" name="Rectangle 86"/>
          <p:cNvSpPr/>
          <p:nvPr/>
        </p:nvSpPr>
        <p:spPr>
          <a:xfrm>
            <a:off x="5276825" y="4108973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ώμος</a:t>
            </a:r>
          </a:p>
        </p:txBody>
      </p:sp>
      <p:sp>
        <p:nvSpPr>
          <p:cNvPr id="88" name="Rectangle 87"/>
          <p:cNvSpPr/>
          <p:nvPr/>
        </p:nvSpPr>
        <p:spPr>
          <a:xfrm>
            <a:off x="6542529" y="4108973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ώρα</a:t>
            </a:r>
          </a:p>
        </p:txBody>
      </p:sp>
      <p:sp>
        <p:nvSpPr>
          <p:cNvPr id="89" name="Rectangle 88"/>
          <p:cNvSpPr/>
          <p:nvPr/>
        </p:nvSpPr>
        <p:spPr>
          <a:xfrm>
            <a:off x="7839147" y="4108973"/>
            <a:ext cx="1000400" cy="51328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ωκεανός</a:t>
            </a:r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8547" r="11860"/>
          <a:stretch/>
        </p:blipFill>
        <p:spPr bwMode="auto">
          <a:xfrm>
            <a:off x="5844172" y="2126642"/>
            <a:ext cx="440135" cy="46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051" y="2126642"/>
            <a:ext cx="436834" cy="436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1920" y="2158626"/>
            <a:ext cx="404850" cy="4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1" b="18321"/>
          <a:stretch/>
        </p:blipFill>
        <p:spPr bwMode="auto">
          <a:xfrm>
            <a:off x="5858318" y="3469334"/>
            <a:ext cx="502294" cy="265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358" y="3554399"/>
            <a:ext cx="291061" cy="291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11" t="16653" r="21230" b="14648"/>
          <a:stretch/>
        </p:blipFill>
        <p:spPr bwMode="auto">
          <a:xfrm flipH="1">
            <a:off x="8009445" y="3554399"/>
            <a:ext cx="472350" cy="32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310" y="4186265"/>
            <a:ext cx="347688" cy="358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351" y="4116369"/>
            <a:ext cx="4619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6" name="Picture 20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96" t="9748" r="17248" b="5102"/>
          <a:stretch/>
        </p:blipFill>
        <p:spPr bwMode="auto">
          <a:xfrm>
            <a:off x="7885012" y="4145797"/>
            <a:ext cx="309876" cy="201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7" name="Picture 21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9" t="10534" r="10683" b="16950"/>
          <a:stretch/>
        </p:blipFill>
        <p:spPr bwMode="auto">
          <a:xfrm>
            <a:off x="5487382" y="4808185"/>
            <a:ext cx="296340" cy="262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8" name="Picture 22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440" y="4856301"/>
            <a:ext cx="346762" cy="34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0" name="Picture 24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336" y="4808185"/>
            <a:ext cx="510299" cy="262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89716" y="5486122"/>
            <a:ext cx="436416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2" name="Picture 26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67352" flipV="1">
            <a:off x="7089763" y="5499634"/>
            <a:ext cx="256397" cy="258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3" name="Picture 27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98" y="5475681"/>
            <a:ext cx="430567" cy="282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4" name="Picture 28"/>
          <p:cNvPicPr>
            <a:picLocks noChangeAspect="1" noChangeArrowheads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01" t="8667" r="28914" b="9422"/>
          <a:stretch/>
        </p:blipFill>
        <p:spPr bwMode="auto">
          <a:xfrm>
            <a:off x="5418886" y="6139817"/>
            <a:ext cx="252871" cy="486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5" name="Picture 29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97" y="6124017"/>
            <a:ext cx="176135" cy="291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6" name="Picture 30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255" y="6121265"/>
            <a:ext cx="307974" cy="31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Rectangle 108"/>
          <p:cNvSpPr/>
          <p:nvPr/>
        </p:nvSpPr>
        <p:spPr>
          <a:xfrm>
            <a:off x="103558" y="1804773"/>
            <a:ext cx="2639641" cy="49465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b="1" dirty="0">
                <a:solidFill>
                  <a:srgbClr val="0070C0"/>
                </a:solidFill>
              </a:rPr>
              <a:t>1.  </a:t>
            </a:r>
            <a:r>
              <a:rPr lang="el-GR" sz="4000" dirty="0">
                <a:solidFill>
                  <a:schemeClr val="tx1"/>
                </a:solidFill>
              </a:rPr>
              <a:t>Χ- - - -</a:t>
            </a:r>
          </a:p>
          <a:p>
            <a:r>
              <a:rPr lang="el-GR" sz="2400" b="1" dirty="0">
                <a:solidFill>
                  <a:srgbClr val="0070C0"/>
                </a:solidFill>
              </a:rPr>
              <a:t>2</a:t>
            </a:r>
            <a:r>
              <a:rPr lang="el-GR" sz="2400" dirty="0">
                <a:solidFill>
                  <a:srgbClr val="0070C0"/>
                </a:solidFill>
              </a:rPr>
              <a:t>.  </a:t>
            </a:r>
            <a:r>
              <a:rPr lang="el-GR" sz="4000" dirty="0">
                <a:solidFill>
                  <a:schemeClr val="tx1"/>
                </a:solidFill>
              </a:rPr>
              <a:t>Ε- - - -</a:t>
            </a:r>
          </a:p>
          <a:p>
            <a:r>
              <a:rPr lang="el-GR" sz="2400" b="1" dirty="0">
                <a:solidFill>
                  <a:srgbClr val="0070C0"/>
                </a:solidFill>
              </a:rPr>
              <a:t>3.  </a:t>
            </a:r>
            <a:r>
              <a:rPr lang="el-GR" sz="4000" dirty="0">
                <a:solidFill>
                  <a:schemeClr val="tx1"/>
                </a:solidFill>
              </a:rPr>
              <a:t>Ι- - - - - -</a:t>
            </a:r>
          </a:p>
          <a:p>
            <a:r>
              <a:rPr lang="el-GR" sz="2400" b="1" dirty="0">
                <a:solidFill>
                  <a:srgbClr val="0070C0"/>
                </a:solidFill>
              </a:rPr>
              <a:t>4. </a:t>
            </a:r>
            <a:r>
              <a:rPr lang="el-GR" sz="4000" dirty="0">
                <a:solidFill>
                  <a:schemeClr val="tx1"/>
                </a:solidFill>
              </a:rPr>
              <a:t>Μ- - - - -</a:t>
            </a:r>
          </a:p>
          <a:p>
            <a:r>
              <a:rPr lang="el-GR" sz="2400" b="1" dirty="0">
                <a:solidFill>
                  <a:srgbClr val="0070C0"/>
                </a:solidFill>
              </a:rPr>
              <a:t>5.  </a:t>
            </a:r>
            <a:r>
              <a:rPr lang="el-GR" sz="4000" dirty="0">
                <a:solidFill>
                  <a:schemeClr val="tx1"/>
                </a:solidFill>
              </a:rPr>
              <a:t>Ω- -</a:t>
            </a:r>
          </a:p>
          <a:p>
            <a:r>
              <a:rPr lang="el-GR" sz="2400" b="1" dirty="0">
                <a:solidFill>
                  <a:srgbClr val="0070C0"/>
                </a:solidFill>
              </a:rPr>
              <a:t>6.  </a:t>
            </a:r>
            <a:r>
              <a:rPr lang="el-GR" sz="4000" dirty="0">
                <a:solidFill>
                  <a:schemeClr val="tx1"/>
                </a:solidFill>
              </a:rPr>
              <a:t>Ν- - -</a:t>
            </a:r>
          </a:p>
          <a:p>
            <a:r>
              <a:rPr lang="el-GR" sz="2400" b="1" dirty="0">
                <a:solidFill>
                  <a:srgbClr val="0070C0"/>
                </a:solidFill>
              </a:rPr>
              <a:t>7.  </a:t>
            </a:r>
            <a:r>
              <a:rPr lang="el-GR" sz="4000" dirty="0">
                <a:solidFill>
                  <a:schemeClr val="tx1"/>
                </a:solidFill>
              </a:rPr>
              <a:t>Α- - - - -</a:t>
            </a:r>
          </a:p>
          <a:p>
            <a:r>
              <a:rPr lang="el-GR" sz="2400" b="1" dirty="0">
                <a:solidFill>
                  <a:srgbClr val="0070C0"/>
                </a:solidFill>
              </a:rPr>
              <a:t>8.  </a:t>
            </a:r>
            <a:r>
              <a:rPr lang="el-GR" sz="4000" dirty="0">
                <a:solidFill>
                  <a:schemeClr val="tx1"/>
                </a:solidFill>
              </a:rPr>
              <a:t>Σ- - - -</a:t>
            </a:r>
          </a:p>
        </p:txBody>
      </p:sp>
    </p:spTree>
    <p:extLst>
      <p:ext uri="{BB962C8B-B14F-4D97-AF65-F5344CB8AC3E}">
        <p14:creationId xmlns:p14="http://schemas.microsoft.com/office/powerpoint/2010/main" val="3915032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254</TotalTime>
  <Words>285</Words>
  <Application>Microsoft Office PowerPoint</Application>
  <PresentationFormat>On-screen Show (4:3)</PresentationFormat>
  <Paragraphs>138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Courier New</vt:lpstr>
      <vt:lpstr>Palatino Linotype</vt:lpstr>
      <vt:lpstr>Wingdings</vt:lpstr>
      <vt:lpstr>Executive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fairc</dc:creator>
  <cp:lastModifiedBy>chrystalla soteriou</cp:lastModifiedBy>
  <cp:revision>30</cp:revision>
  <dcterms:created xsi:type="dcterms:W3CDTF">2022-02-10T10:18:56Z</dcterms:created>
  <dcterms:modified xsi:type="dcterms:W3CDTF">2022-02-16T06:21:06Z</dcterms:modified>
</cp:coreProperties>
</file>